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79FC-7F63-4823-A27E-68B21D5AE3A7}" type="datetimeFigureOut">
              <a:rPr lang="ru-RU" smtClean="0"/>
              <a:t>10.07.2016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1C33-088F-4D14-8B96-E1B5B877A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23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779FC-7F63-4823-A27E-68B21D5AE3A7}" type="datetimeFigureOut">
              <a:rPr lang="ru-RU" smtClean="0"/>
              <a:t>10.07.2016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41C33-088F-4D14-8B96-E1B5B877A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18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smtClean="0">
                <a:solidFill>
                  <a:srgbClr val="92D050"/>
                </a:solidFill>
                <a:latin typeface="Arial" charset="0"/>
                <a:cs typeface="Arial" charset="0"/>
              </a:rPr>
              <a:t>Методы оценки проекта</a:t>
            </a:r>
            <a:endParaRPr lang="ru-RU" sz="2800" b="1" dirty="0">
              <a:solidFill>
                <a:srgbClr val="92D05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88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92D050"/>
                </a:solidFill>
              </a:rPr>
              <a:t>Технико-экономическое обоснование проекта позволяет правильно задать вопросы</a:t>
            </a:r>
            <a:br>
              <a:rPr lang="ru-RU" sz="3200" smtClean="0">
                <a:solidFill>
                  <a:srgbClr val="92D050"/>
                </a:solidFill>
              </a:rPr>
            </a:br>
            <a:r>
              <a:rPr lang="ru-RU" sz="3200" smtClean="0">
                <a:solidFill>
                  <a:srgbClr val="92D050"/>
                </a:solidFill>
              </a:rPr>
              <a:t/>
            </a:r>
            <a:br>
              <a:rPr lang="ru-RU" sz="3200" smtClean="0">
                <a:solidFill>
                  <a:srgbClr val="92D050"/>
                </a:solidFill>
              </a:rPr>
            </a:br>
            <a:r>
              <a:rPr lang="ru-RU" sz="3200" smtClean="0">
                <a:solidFill>
                  <a:srgbClr val="92D050"/>
                </a:solidFill>
              </a:rPr>
              <a:t>Разные показатели – разные вопросы</a:t>
            </a:r>
            <a:endParaRPr lang="ru-RU" sz="3200" dirty="0">
              <a:solidFill>
                <a:srgbClr val="92D05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22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92D050"/>
                </a:solidFill>
              </a:rPr>
              <a:t>Логика действий</a:t>
            </a:r>
            <a:endParaRPr lang="ru-RU" sz="3200" b="1" dirty="0">
              <a:solidFill>
                <a:srgbClr val="92D05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54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92D050"/>
                </a:solidFill>
                <a:latin typeface="Arial" charset="0"/>
                <a:cs typeface="Arial" charset="0"/>
              </a:rPr>
              <a:t>Динамические показатели</a:t>
            </a:r>
            <a:endParaRPr lang="ru-RU" sz="2800" b="1" dirty="0">
              <a:solidFill>
                <a:srgbClr val="92D05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46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92D050"/>
                </a:solidFill>
                <a:latin typeface="Arial" charset="0"/>
                <a:cs typeface="Arial" charset="0"/>
              </a:rPr>
              <a:t>Дисконтирование</a:t>
            </a:r>
            <a:endParaRPr lang="ru-RU" sz="2800" b="1" dirty="0">
              <a:solidFill>
                <a:srgbClr val="92D05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9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92D050"/>
                </a:solidFill>
                <a:latin typeface="Arial" charset="0"/>
                <a:cs typeface="Arial" charset="0"/>
              </a:rPr>
              <a:t>Дисконтирование</a:t>
            </a:r>
            <a:endParaRPr lang="ru-RU" sz="2800" b="1" dirty="0">
              <a:solidFill>
                <a:srgbClr val="92D05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77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92D050"/>
                </a:solidFill>
                <a:latin typeface="Arial" charset="0"/>
                <a:cs typeface="Arial" charset="0"/>
              </a:rPr>
              <a:t>Дисконтирование</a:t>
            </a:r>
            <a:endParaRPr lang="ru-RU" sz="2800" b="1" dirty="0">
              <a:solidFill>
                <a:srgbClr val="92D05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58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92D050"/>
                </a:solidFill>
                <a:latin typeface="Arial" charset="0"/>
                <a:cs typeface="Arial" charset="0"/>
              </a:rPr>
              <a:t>Задание 1</a:t>
            </a:r>
            <a:endParaRPr lang="ru-RU" sz="2800" b="1" dirty="0">
              <a:solidFill>
                <a:srgbClr val="92D05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25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92D050"/>
                </a:solidFill>
                <a:latin typeface="Arial" charset="0"/>
                <a:cs typeface="Arial" charset="0"/>
              </a:rPr>
              <a:t>Задание 1</a:t>
            </a:r>
            <a:endParaRPr lang="ru-RU" sz="2800" b="1" dirty="0">
              <a:solidFill>
                <a:srgbClr val="92D05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44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Задание 1</a:t>
            </a:r>
            <a:endParaRPr lang="ru-RU" sz="28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65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62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92D050"/>
                </a:solidFill>
                <a:latin typeface="Arial" charset="0"/>
                <a:cs typeface="Arial" charset="0"/>
              </a:rPr>
              <a:t>Задание 1</a:t>
            </a:r>
            <a:endParaRPr lang="ru-RU" sz="2800" b="1" dirty="0">
              <a:solidFill>
                <a:srgbClr val="92D05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84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92D050"/>
                </a:solidFill>
                <a:latin typeface="Arial" charset="0"/>
                <a:cs typeface="Arial" charset="0"/>
              </a:rPr>
              <a:t>Задание 1</a:t>
            </a:r>
            <a:endParaRPr lang="ru-RU" sz="2800" b="1" dirty="0">
              <a:solidFill>
                <a:srgbClr val="92D05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4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92D050"/>
                </a:solidFill>
                <a:latin typeface="Arial" charset="0"/>
                <a:cs typeface="Arial" charset="0"/>
              </a:rPr>
              <a:t>Выводы</a:t>
            </a:r>
            <a:endParaRPr lang="ru-RU" sz="2800" b="1" dirty="0">
              <a:solidFill>
                <a:srgbClr val="92D05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57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92D050"/>
                </a:solidFill>
                <a:latin typeface="Arial" charset="0"/>
                <a:cs typeface="Arial" charset="0"/>
              </a:rPr>
              <a:t>Какой взять ставку дисконтирования?</a:t>
            </a:r>
            <a:endParaRPr lang="ru-RU" sz="2800" b="1" dirty="0">
              <a:solidFill>
                <a:srgbClr val="92D05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86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92D050"/>
                </a:solidFill>
                <a:latin typeface="Arial" charset="0"/>
                <a:cs typeface="Arial" charset="0"/>
              </a:rPr>
              <a:t>Задание 2 </a:t>
            </a:r>
            <a:endParaRPr lang="ru-RU" sz="2800" b="1" dirty="0">
              <a:solidFill>
                <a:srgbClr val="92D05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49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92D050"/>
                </a:solidFill>
                <a:latin typeface="Arial" charset="0"/>
                <a:cs typeface="Arial" charset="0"/>
              </a:rPr>
              <a:t>Задание 2 </a:t>
            </a:r>
            <a:endParaRPr lang="ru-RU" sz="2800" b="1" dirty="0">
              <a:solidFill>
                <a:srgbClr val="92D05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11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92D050"/>
                </a:solidFill>
                <a:latin typeface="Arial" charset="0"/>
                <a:cs typeface="Arial" charset="0"/>
              </a:rPr>
              <a:t>Задание 2 </a:t>
            </a:r>
            <a:endParaRPr lang="ru-RU" sz="2800" b="1" dirty="0">
              <a:solidFill>
                <a:srgbClr val="92D05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39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smtClean="0">
                <a:solidFill>
                  <a:srgbClr val="92D050"/>
                </a:solidFill>
                <a:latin typeface="Arial" charset="0"/>
                <a:cs typeface="Arial" charset="0"/>
              </a:rPr>
              <a:t>Простой срок окупаемости</a:t>
            </a:r>
            <a:endParaRPr lang="ru-RU" sz="2800" b="1" dirty="0">
              <a:solidFill>
                <a:srgbClr val="92D05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1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smtClean="0">
                <a:solidFill>
                  <a:srgbClr val="92D050"/>
                </a:solidFill>
                <a:latin typeface="Arial" charset="0"/>
                <a:cs typeface="Arial" charset="0"/>
              </a:rPr>
              <a:t>Дисконтированный срок окупаемости</a:t>
            </a:r>
            <a:endParaRPr lang="ru-RU" sz="2800" b="1" dirty="0">
              <a:solidFill>
                <a:srgbClr val="92D05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7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smtClean="0">
                <a:solidFill>
                  <a:srgbClr val="92D050"/>
                </a:solidFill>
                <a:latin typeface="Arial" charset="0"/>
                <a:cs typeface="Arial" charset="0"/>
              </a:rPr>
              <a:t>Дисконтированный срок окупаемости</a:t>
            </a:r>
            <a:endParaRPr lang="ru-RU" sz="2800" b="1" dirty="0">
              <a:solidFill>
                <a:srgbClr val="92D05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93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2800" b="1" smtClean="0">
                <a:solidFill>
                  <a:srgbClr val="92D050"/>
                </a:solidFill>
                <a:latin typeface="Arial" charset="0"/>
                <a:cs typeface="Arial" charset="0"/>
              </a:rPr>
              <a:t>Пример . </a:t>
            </a:r>
            <a:r>
              <a:rPr lang="ru-RU" sz="2000" b="1" smtClean="0">
                <a:solidFill>
                  <a:srgbClr val="92D050"/>
                </a:solidFill>
                <a:latin typeface="Arial" charset="0"/>
                <a:cs typeface="Arial" charset="0"/>
              </a:rPr>
              <a:t>Екатеринбург энергоэффективный, 2010 </a:t>
            </a:r>
            <a:endParaRPr lang="ru-RU" sz="2800" b="1" dirty="0" smtClean="0">
              <a:solidFill>
                <a:srgbClr val="92D05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721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smtClean="0">
                <a:solidFill>
                  <a:srgbClr val="92D050"/>
                </a:solidFill>
                <a:latin typeface="Arial" charset="0"/>
                <a:cs typeface="Arial" charset="0"/>
              </a:rPr>
              <a:t>Дисконтированный срок окупаемости</a:t>
            </a:r>
            <a:endParaRPr lang="ru-RU" sz="2800" b="1" dirty="0">
              <a:solidFill>
                <a:srgbClr val="92D05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843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800" b="1" smtClean="0">
                <a:solidFill>
                  <a:srgbClr val="92D050"/>
                </a:solidFill>
                <a:latin typeface="Arial" charset="0"/>
                <a:cs typeface="Arial" charset="0"/>
              </a:rPr>
              <a:t>Визуализация </a:t>
            </a:r>
            <a:r>
              <a:rPr lang="en-US" sz="2800" b="1" smtClean="0">
                <a:solidFill>
                  <a:srgbClr val="92D050"/>
                </a:solidFill>
                <a:latin typeface="Arial" charset="0"/>
                <a:cs typeface="Arial" charset="0"/>
              </a:rPr>
              <a:t>NPV</a:t>
            </a:r>
            <a:r>
              <a:rPr lang="ru-RU" sz="2800" b="1" smtClean="0">
                <a:solidFill>
                  <a:srgbClr val="92D050"/>
                </a:solidFill>
                <a:latin typeface="Arial" charset="0"/>
                <a:cs typeface="Arial" charset="0"/>
              </a:rPr>
              <a:t>, </a:t>
            </a:r>
            <a:br>
              <a:rPr lang="ru-RU" sz="2800" b="1" smtClean="0">
                <a:solidFill>
                  <a:srgbClr val="92D050"/>
                </a:solidFill>
                <a:latin typeface="Arial" charset="0"/>
                <a:cs typeface="Arial" charset="0"/>
              </a:rPr>
            </a:br>
            <a:r>
              <a:rPr lang="ru-RU" sz="2800" b="1" smtClean="0">
                <a:solidFill>
                  <a:srgbClr val="92D050"/>
                </a:solidFill>
                <a:latin typeface="Arial" charset="0"/>
                <a:cs typeface="Arial" charset="0"/>
              </a:rPr>
              <a:t>пример декомпозиции доходов и расходов</a:t>
            </a:r>
            <a:endParaRPr lang="ru-RU" sz="2800" b="1" dirty="0">
              <a:solidFill>
                <a:srgbClr val="92D05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63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85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800" b="1" smtClean="0">
                <a:solidFill>
                  <a:srgbClr val="92D050"/>
                </a:solidFill>
                <a:latin typeface="Arial" charset="0"/>
                <a:cs typeface="Arial" charset="0"/>
              </a:rPr>
              <a:t>Чистая приведенная стоимость, </a:t>
            </a:r>
            <a:br>
              <a:rPr lang="ru-RU" sz="2800" b="1" smtClean="0">
                <a:solidFill>
                  <a:srgbClr val="92D050"/>
                </a:solidFill>
                <a:latin typeface="Arial" charset="0"/>
                <a:cs typeface="Arial" charset="0"/>
              </a:rPr>
            </a:br>
            <a:r>
              <a:rPr lang="ru-RU" sz="2800" b="1" smtClean="0">
                <a:solidFill>
                  <a:srgbClr val="92D050"/>
                </a:solidFill>
                <a:latin typeface="Arial" charset="0"/>
                <a:cs typeface="Arial" charset="0"/>
              </a:rPr>
              <a:t>чистый приведенный доход, </a:t>
            </a:r>
            <a:r>
              <a:rPr lang="en-US" sz="2800" b="1" smtClean="0">
                <a:solidFill>
                  <a:srgbClr val="92D050"/>
                </a:solidFill>
                <a:latin typeface="Arial" charset="0"/>
                <a:cs typeface="Arial" charset="0"/>
              </a:rPr>
              <a:t>NPV</a:t>
            </a:r>
            <a:endParaRPr lang="ru-RU" sz="2800" b="1" dirty="0">
              <a:solidFill>
                <a:srgbClr val="92D05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295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smtClean="0">
                <a:solidFill>
                  <a:srgbClr val="92D050"/>
                </a:solidFill>
                <a:latin typeface="Arial" charset="0"/>
                <a:cs typeface="Arial" charset="0"/>
              </a:rPr>
              <a:t>Задание 3</a:t>
            </a:r>
            <a:endParaRPr lang="ru-RU" sz="2800" b="1" dirty="0">
              <a:solidFill>
                <a:srgbClr val="92D05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823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smtClean="0">
                <a:solidFill>
                  <a:srgbClr val="92D050"/>
                </a:solidFill>
                <a:latin typeface="Arial" charset="0"/>
                <a:cs typeface="Arial" charset="0"/>
              </a:rPr>
              <a:t>Задание 3</a:t>
            </a:r>
            <a:endParaRPr lang="ru-RU" sz="2800" b="1" dirty="0">
              <a:solidFill>
                <a:srgbClr val="92D05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420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smtClean="0">
                <a:solidFill>
                  <a:srgbClr val="92D050"/>
                </a:solidFill>
                <a:latin typeface="Arial" charset="0"/>
                <a:cs typeface="Arial" charset="0"/>
              </a:rPr>
              <a:t>Задание 3</a:t>
            </a:r>
            <a:endParaRPr lang="ru-RU" sz="2800" b="1" dirty="0">
              <a:solidFill>
                <a:srgbClr val="92D05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937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smtClean="0">
                <a:solidFill>
                  <a:srgbClr val="92D050"/>
                </a:solidFill>
                <a:latin typeface="Arial" charset="0"/>
                <a:cs typeface="Arial" charset="0"/>
              </a:rPr>
              <a:t>Задание 3</a:t>
            </a:r>
            <a:endParaRPr lang="ru-RU" sz="2800" b="1" dirty="0">
              <a:solidFill>
                <a:srgbClr val="92D05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039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smtClean="0">
                <a:solidFill>
                  <a:srgbClr val="92D050"/>
                </a:solidFill>
                <a:latin typeface="Arial" charset="0"/>
                <a:cs typeface="Arial" charset="0"/>
              </a:rPr>
              <a:t>Задание 3</a:t>
            </a:r>
            <a:endParaRPr lang="ru-RU" sz="2800" b="1" dirty="0">
              <a:solidFill>
                <a:srgbClr val="92D05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709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28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smtClean="0">
                <a:solidFill>
                  <a:srgbClr val="92D050"/>
                </a:solidFill>
                <a:latin typeface="Arial" charset="0"/>
                <a:cs typeface="Arial" charset="0"/>
              </a:rPr>
              <a:t>Цели экономического анализа могут быть разными:</a:t>
            </a:r>
            <a:endParaRPr lang="ru-RU" sz="2400" b="1" dirty="0">
              <a:solidFill>
                <a:srgbClr val="92D05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11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586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smtClean="0">
                <a:solidFill>
                  <a:srgbClr val="92D050"/>
                </a:solidFill>
                <a:latin typeface="Arial" charset="0"/>
                <a:cs typeface="Arial" charset="0"/>
              </a:rPr>
              <a:t>Резюме</a:t>
            </a:r>
            <a:endParaRPr lang="ru-RU" sz="2800" b="1" dirty="0">
              <a:solidFill>
                <a:srgbClr val="92D05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8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smtClean="0">
                <a:solidFill>
                  <a:srgbClr val="92D050"/>
                </a:solidFill>
                <a:latin typeface="Arial" charset="0"/>
                <a:cs typeface="Arial" charset="0"/>
              </a:rPr>
              <a:t>Как мы принимаем решения. Пример</a:t>
            </a:r>
            <a:endParaRPr lang="ru-RU" sz="2800" b="1" dirty="0">
              <a:solidFill>
                <a:srgbClr val="92D05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50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65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33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92D050"/>
                </a:solidFill>
              </a:rPr>
              <a:t>Важно правильно ставить вопросы!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92D050"/>
                </a:solidFill>
              </a:rPr>
              <a:t>Цели расчета ТЭО</a:t>
            </a:r>
            <a:endParaRPr lang="ru-RU" sz="3200" b="1" dirty="0">
              <a:solidFill>
                <a:srgbClr val="92D05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906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Экран (4:3)</PresentationFormat>
  <Paragraphs>34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Презентация PowerPoint</vt:lpstr>
      <vt:lpstr>Презентация PowerPoint</vt:lpstr>
      <vt:lpstr>Пример . Екатеринбург энергоэффективный, 2010 </vt:lpstr>
      <vt:lpstr>Цели экономического анализа могут быть разными:</vt:lpstr>
      <vt:lpstr>Как мы принимаем решения. Пример</vt:lpstr>
      <vt:lpstr>Презентация PowerPoint</vt:lpstr>
      <vt:lpstr>Презентация PowerPoint</vt:lpstr>
      <vt:lpstr>Важно правильно ставить вопросы!</vt:lpstr>
      <vt:lpstr>Цели расчета ТЭО</vt:lpstr>
      <vt:lpstr>Методы оценки проекта</vt:lpstr>
      <vt:lpstr>Технико-экономическое обоснование проекта позволяет правильно задать вопросы  Разные показатели – разные вопросы</vt:lpstr>
      <vt:lpstr>Логика действий</vt:lpstr>
      <vt:lpstr>Динамические показатели</vt:lpstr>
      <vt:lpstr>Дисконтирование</vt:lpstr>
      <vt:lpstr>Дисконтирование</vt:lpstr>
      <vt:lpstr>Дисконтирование</vt:lpstr>
      <vt:lpstr>Задание 1</vt:lpstr>
      <vt:lpstr>Задание 1</vt:lpstr>
      <vt:lpstr>Задание 1</vt:lpstr>
      <vt:lpstr>Задание 1</vt:lpstr>
      <vt:lpstr>Задание 1</vt:lpstr>
      <vt:lpstr>Выводы</vt:lpstr>
      <vt:lpstr>Какой взять ставку дисконтирования?</vt:lpstr>
      <vt:lpstr>Задание 2 </vt:lpstr>
      <vt:lpstr>Задание 2 </vt:lpstr>
      <vt:lpstr>Задание 2 </vt:lpstr>
      <vt:lpstr>Простой срок окупаемости</vt:lpstr>
      <vt:lpstr>Дисконтированный срок окупаемости</vt:lpstr>
      <vt:lpstr>Дисконтированный срок окупаемости</vt:lpstr>
      <vt:lpstr>Дисконтированный срок окупаемости</vt:lpstr>
      <vt:lpstr>Визуализация NPV,  пример декомпозиции доходов и расходов</vt:lpstr>
      <vt:lpstr>Презентация PowerPoint</vt:lpstr>
      <vt:lpstr>Чистая приведенная стоимость,  чистый приведенный доход, NPV</vt:lpstr>
      <vt:lpstr>Задание 3</vt:lpstr>
      <vt:lpstr>Задание 3</vt:lpstr>
      <vt:lpstr>Задание 3</vt:lpstr>
      <vt:lpstr>Задание 3</vt:lpstr>
      <vt:lpstr>Задание 3</vt:lpstr>
      <vt:lpstr>Презентация PowerPoint</vt:lpstr>
      <vt:lpstr>Презентация PowerPoint</vt:lpstr>
      <vt:lpstr>Резюме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 Stepanova</dc:creator>
  <cp:lastModifiedBy>Maria Stepanova</cp:lastModifiedBy>
  <cp:revision>1</cp:revision>
  <dcterms:created xsi:type="dcterms:W3CDTF">2016-07-10T07:10:11Z</dcterms:created>
  <dcterms:modified xsi:type="dcterms:W3CDTF">2016-07-10T07:10:11Z</dcterms:modified>
</cp:coreProperties>
</file>