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slide+xml" PartName="/ppt/slides/slide140.xml"/>
  <Override ContentType="application/vnd.openxmlformats-officedocument.presentationml.slide+xml" PartName="/ppt/slides/slide141.xml"/>
  <Override ContentType="application/vnd.openxmlformats-officedocument.presentationml.slide+xml" PartName="/ppt/slides/slide142.xml"/>
  <Override ContentType="application/vnd.openxmlformats-officedocument.presentationml.slide+xml" PartName="/ppt/slides/slide143.xml"/>
  <Override ContentType="application/vnd.openxmlformats-officedocument.presentationml.slide+xml" PartName="/ppt/slides/slide144.xml"/>
  <Override ContentType="application/vnd.openxmlformats-officedocument.presentationml.slide+xml" PartName="/ppt/slides/slide145.xml"/>
  <Override ContentType="application/vnd.openxmlformats-officedocument.presentationml.slide+xml" PartName="/ppt/slides/slide146.xml"/>
  <Override ContentType="application/vnd.openxmlformats-officedocument.presentationml.slide+xml" PartName="/ppt/slides/slide147.xml"/>
  <Override ContentType="application/vnd.openxmlformats-officedocument.presentationml.slide+xml" PartName="/ppt/slides/slide148.xml"/>
  <Override ContentType="application/vnd.openxmlformats-officedocument.presentationml.slide+xml" PartName="/ppt/slides/slide149.xml"/>
  <Override ContentType="application/vnd.openxmlformats-officedocument.presentationml.slide+xml" PartName="/ppt/slides/slide150.xml"/>
  <Override ContentType="application/vnd.openxmlformats-officedocument.presentationml.slide+xml" PartName="/ppt/slides/slide151.xml"/>
  <Override ContentType="application/vnd.openxmlformats-officedocument.presentationml.slide+xml" PartName="/ppt/slides/slide152.xml"/>
  <Override ContentType="application/vnd.openxmlformats-officedocument.presentationml.slide+xml" PartName="/ppt/slides/slide153.xml"/>
  <Override ContentType="application/vnd.openxmlformats-officedocument.presentationml.slide+xml" PartName="/ppt/slides/slide154.xml"/>
  <Override ContentType="application/vnd.openxmlformats-officedocument.presentationml.slide+xml" PartName="/ppt/slides/slide155.xml"/>
  <Override ContentType="application/vnd.openxmlformats-officedocument.presentationml.slide+xml" PartName="/ppt/slides/slide156.xml"/>
  <Override ContentType="application/vnd.openxmlformats-officedocument.presentationml.slide+xml" PartName="/ppt/slides/slide157.xml"/>
  <Override ContentType="application/vnd.openxmlformats-officedocument.presentationml.slide+xml" PartName="/ppt/slides/slide158.xml"/>
  <Override ContentType="application/vnd.openxmlformats-officedocument.presentationml.slide+xml" PartName="/ppt/slides/slide159.xml"/>
  <Override ContentType="application/vnd.openxmlformats-officedocument.presentationml.slide+xml" PartName="/ppt/slides/slide160.xml"/>
  <Override ContentType="application/vnd.openxmlformats-officedocument.presentationml.slide+xml" PartName="/ppt/slides/slide161.xml"/>
  <Override ContentType="application/vnd.openxmlformats-officedocument.presentationml.slide+xml" PartName="/ppt/slides/slide162.xml"/>
  <Override ContentType="application/vnd.openxmlformats-officedocument.presentationml.slide+xml" PartName="/ppt/slides/slide163.xml"/>
  <Override ContentType="application/vnd.openxmlformats-officedocument.presentationml.slide+xml" PartName="/ppt/slides/slide164.xml"/>
  <Override ContentType="application/vnd.openxmlformats-officedocument.presentationml.slide+xml" PartName="/ppt/slides/slide165.xml"/>
  <Override ContentType="application/vnd.openxmlformats-officedocument.presentationml.slide+xml" PartName="/ppt/slides/slide166.xml"/>
  <Override ContentType="application/vnd.openxmlformats-officedocument.presentationml.slide+xml" PartName="/ppt/slides/slide16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DFC3-198D-4183-A1F4-04C49031C55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FC3C-88A1-4F99-A67A-3F9EA41A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DFC3-198D-4183-A1F4-04C49031C55D}" type="datetimeFigureOut">
              <a:rPr lang="ru-RU" smtClean="0"/>
              <a:t>10.07.2016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FC3C-88A1-4F99-A67A-3F9EA41AC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ЭНЕРГЕТИЧЕСКИЙ МЕНЕДЖМЕНТ: ВНЕДРЕНИЕ</a:t>
            </a:r>
            <a:r>
              <a:rPr lang="en-US" b="1" smtClean="0"/>
              <a:t> </a:t>
            </a:r>
            <a:r>
              <a:rPr lang="ru-RU" b="1" smtClean="0"/>
              <a:t>И АДАПТАЦИЯ СИСТЕМЫ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Система энергоменеджмента как универсальный инструмент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130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61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«Удельники тоже врут»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122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Формирование базовой линии энергопотребления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4301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smtClean="0">
                <a:solidFill>
                  <a:srgbClr val="92D050"/>
                </a:solidFill>
              </a:rPr>
              <a:t>EnPI </a:t>
            </a:r>
            <a:r>
              <a:rPr lang="ru-RU" sz="3200" b="1" smtClean="0">
                <a:solidFill>
                  <a:srgbClr val="92D050"/>
                </a:solidFill>
              </a:rPr>
              <a:t>и его декомпозиция </a:t>
            </a:r>
            <a:endParaRPr lang="ru-RU" sz="3200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0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Значимые 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энергопотребители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61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b="1" smtClean="0">
                <a:solidFill>
                  <a:srgbClr val="C00000"/>
                </a:solidFill>
                <a:latin typeface="+mn-lt"/>
              </a:rPr>
              <a:t>Критические операционные параметры</a:t>
            </a:r>
            <a:endParaRPr lang="en-IE" altLang="ru-RU" sz="34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15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Операционный контроль</a:t>
            </a:r>
            <a:endParaRPr lang="en-IE" altLang="ru-RU" sz="40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770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+mn-lt"/>
              </a:rPr>
              <a:t>Операционный контроль</a:t>
            </a:r>
            <a:endParaRPr lang="en-IE" altLang="ru-RU" sz="36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894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Технический аудит (проверка)</a:t>
            </a:r>
            <a:endParaRPr lang="en-IE" altLang="ru-RU" sz="40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11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1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Почему система энергоменеджмента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803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Список возможностей</a:t>
            </a:r>
            <a:endParaRPr lang="en-IE" altLang="ru-RU" sz="40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49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900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Источники для выявления возможностей улучшения</a:t>
            </a:r>
            <a:endParaRPr lang="en-IE" altLang="ru-RU" sz="2900" b="1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36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Вариант приоритизации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55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969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«Удельники тоже врут»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016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Arial" pitchFamily="34" charset="0"/>
              </a:rPr>
              <a:t>Энергия на единицу продукции</a:t>
            </a:r>
            <a:endParaRPr lang="en-US" altLang="ru-RU" sz="36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26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91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Какие у нас варианты?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78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+mn-lt"/>
              </a:rPr>
              <a:t>Регрессионный анализ </a:t>
            </a:r>
            <a:r>
              <a:rPr lang="en-GB" altLang="ru-RU" sz="3600" b="1" smtClean="0">
                <a:solidFill>
                  <a:srgbClr val="C00000"/>
                </a:solidFill>
                <a:latin typeface="+mn-lt"/>
              </a:rPr>
              <a:t>– </a:t>
            </a:r>
            <a:r>
              <a:rPr lang="ru-RU" altLang="ru-RU" sz="3600" b="1" smtClean="0">
                <a:solidFill>
                  <a:srgbClr val="C00000"/>
                </a:solidFill>
                <a:latin typeface="+mn-lt"/>
              </a:rPr>
              <a:t>ключевые аспекты</a:t>
            </a:r>
            <a:endParaRPr lang="en-US" altLang="ru-RU" sz="36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81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3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Системность </a:t>
            </a:r>
            <a:r>
              <a:rPr lang="en-US" sz="3200" b="1" smtClean="0">
                <a:solidFill>
                  <a:srgbClr val="C00000"/>
                </a:solidFill>
              </a:rPr>
              <a:t>vs </a:t>
            </a:r>
            <a:r>
              <a:rPr lang="ru-RU" sz="3200" b="1" smtClean="0">
                <a:solidFill>
                  <a:srgbClr val="C00000"/>
                </a:solidFill>
              </a:rPr>
              <a:t>точечности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51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Потребление газа котельной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752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+mn-lt"/>
              </a:rPr>
              <a:t>Учет погодного фактора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27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365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06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Построение регрессионной модели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01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99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623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Построение регрессионной модели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038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Расчет ожидаемого потребления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87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Величина экономии </a:t>
            </a:r>
            <a:r>
              <a:rPr lang="ru-RU" sz="3200" b="1" smtClean="0">
                <a:solidFill>
                  <a:srgbClr val="C00000"/>
                </a:solidFill>
                <a:latin typeface="+mn-lt"/>
              </a:rPr>
              <a:t>арифметически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9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Сравнение подходов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555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Сравнение </a:t>
            </a:r>
            <a:r>
              <a:rPr lang="en-US" sz="3200" b="1" smtClean="0">
                <a:solidFill>
                  <a:srgbClr val="C00000"/>
                </a:solidFill>
                <a:latin typeface="+mn-lt"/>
              </a:rPr>
              <a:t>EnPI</a:t>
            </a:r>
            <a:r>
              <a:rPr lang="ru-RU" sz="3200" b="1" smtClean="0">
                <a:solidFill>
                  <a:srgbClr val="C00000"/>
                </a:solidFill>
                <a:latin typeface="+mn-lt"/>
              </a:rPr>
              <a:t> и факта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6033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Более сложные случаи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097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3675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Многофакторная регрессия. Проверка достоверности модели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944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879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Измерения и верификация: </a:t>
            </a:r>
            <a:br>
              <a:rPr lang="ru-RU" sz="3200" b="1" smtClean="0">
                <a:solidFill>
                  <a:srgbClr val="C00000"/>
                </a:solidFill>
                <a:latin typeface="+mn-lt"/>
              </a:rPr>
            </a:br>
            <a:r>
              <a:rPr lang="ru-RU" sz="3200" b="1" smtClean="0">
                <a:solidFill>
                  <a:srgbClr val="C00000"/>
                </a:solidFill>
                <a:latin typeface="+mn-lt"/>
              </a:rPr>
              <a:t>в чем суть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530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Кому это надо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0681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Стороны энергосервисного договора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75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Регулируемые организации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439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Органам МСУ, РОИВ, ГРБС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8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Результаты: мировой опыт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544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Решаемые задачи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2468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Потребление газа котельной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74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Как сравнить?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56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Первоисточники и НПА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7834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Величина экономии </a:t>
            </a:r>
            <a:r>
              <a:rPr lang="ru-RU" sz="3200" b="1" smtClean="0">
                <a:solidFill>
                  <a:srgbClr val="C00000"/>
                </a:solidFill>
                <a:latin typeface="+mn-lt"/>
              </a:rPr>
              <a:t>арифметически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59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Ожидаемое потребление = скорректированная базовая линия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036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Разница = величина экономии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096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Общие элементы с другими системами менеджмента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045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Специфические элементы энергоменджмента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3796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Нужен ли сертификат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2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Опыт США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7653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400" b="1" smtClean="0">
                <a:solidFill>
                  <a:srgbClr val="C00000"/>
                </a:solidFill>
              </a:rPr>
              <a:t>Carbon Trust: </a:t>
            </a:r>
            <a:r>
              <a:rPr lang="ru-RU" sz="3400" b="1" smtClean="0">
                <a:solidFill>
                  <a:srgbClr val="C00000"/>
                </a:solidFill>
              </a:rPr>
              <a:t>матрица энергоменеджмента </a:t>
            </a:r>
            <a:r>
              <a:rPr lang="en-US" sz="3400" b="1" smtClean="0">
                <a:solidFill>
                  <a:srgbClr val="C00000"/>
                </a:solidFill>
              </a:rPr>
              <a:t>( I )</a:t>
            </a:r>
            <a:endParaRPr lang="en-GB" sz="3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648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400" b="1" smtClean="0">
                <a:solidFill>
                  <a:srgbClr val="C00000"/>
                </a:solidFill>
              </a:rPr>
              <a:t>Carbon Trust: </a:t>
            </a:r>
            <a:r>
              <a:rPr lang="ru-RU" sz="3400" b="1" smtClean="0">
                <a:solidFill>
                  <a:srgbClr val="C00000"/>
                </a:solidFill>
              </a:rPr>
              <a:t>матрица энергоменеджмента </a:t>
            </a:r>
            <a:r>
              <a:rPr lang="en-US" b="1" smtClean="0">
                <a:solidFill>
                  <a:srgbClr val="C00000"/>
                </a:solidFill>
              </a:rPr>
              <a:t>(II)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6049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</a:rPr>
              <a:t>Политика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167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</a:rPr>
              <a:t>Организационные аспекты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9361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400" b="1" smtClean="0">
                <a:solidFill>
                  <a:srgbClr val="C00000"/>
                </a:solidFill>
              </a:rPr>
              <a:t>Обучение и подготовка персонала</a:t>
            </a:r>
            <a:endParaRPr lang="en-GB" sz="3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593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400" b="1" smtClean="0">
                <a:solidFill>
                  <a:srgbClr val="C00000"/>
                </a:solidFill>
              </a:rPr>
              <a:t>Коммуникации (обмен информацией)</a:t>
            </a:r>
            <a:endParaRPr lang="ru-RU" sz="3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336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400" b="1" smtClean="0">
                <a:solidFill>
                  <a:srgbClr val="C00000"/>
                </a:solidFill>
              </a:rPr>
              <a:t>Инвестиции </a:t>
            </a:r>
            <a:endParaRPr lang="ru-RU" sz="3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9769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400" b="1" smtClean="0">
                <a:solidFill>
                  <a:srgbClr val="C00000"/>
                </a:solidFill>
              </a:rPr>
              <a:t>Пример оценки СЭнМ</a:t>
            </a:r>
            <a:endParaRPr lang="en-GB" sz="3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2718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85000"/>
              </a:lnSpc>
            </a:pPr>
            <a:r>
              <a:rPr lang="ru-RU" sz="3200" b="1" smtClean="0">
                <a:solidFill>
                  <a:srgbClr val="C00000"/>
                </a:solidFill>
              </a:rPr>
              <a:t>Пример оценки СЭнМ: лепестковая диаграмма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65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Не едет?..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Опыт США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92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Урок 1. Нет волшебной таблетки!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619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Урок 2. Энергоменеджмент – 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не про технологии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945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Урок 3. Себя не обманешь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180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Урок 4. Велосипед у всех разный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095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Урок 5. Система как часть системы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808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Урок 6. Учиться и делиться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668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Урок 7. Не ждать готовых решений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354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Всё получится!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Результаты: Госдоклад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3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Пионеры энергоменеджмента в России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7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7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Рамочный стандарт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1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Основные опасения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0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Мифы о СЭнМ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4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Непрерывные улучшения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2"/>
                </a:solidFill>
              </a:rPr>
              <a:t>Ваша СЭнМ – это Тесла или Запорожец?</a:t>
            </a:r>
            <a:endParaRPr lang="ru-RU" sz="3600" b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77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Понять разницу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8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53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9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Нет волшебной таблетки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0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Системы менеджмента как источник повышения эффективности и конкурентоспособности предприятия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73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Зачем?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Цели внедрения СЭнМ?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81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Определения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06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C00000"/>
                </a:solidFill>
                <a:latin typeface="Arial" pitchFamily="34" charset="0"/>
              </a:rPr>
              <a:t>Сопутствующие стандарты</a:t>
            </a:r>
            <a:endParaRPr lang="en-US" altLang="ru-RU" sz="32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5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56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Сложности и неясности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79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Классический цикл энергоменеджмента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35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Уроки адаптации принципов энергоменеджмента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38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+mn-lt"/>
              </a:rPr>
              <a:t>Результаты внедрения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0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Почему системы менеджмента?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09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Рассмотрение отдельных этапов внедрения системы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93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4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Инструменты обеспечения вовлеченности сотрудников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6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90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20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ru-RU" sz="2800" b="1" smtClean="0">
                <a:solidFill>
                  <a:srgbClr val="C00000"/>
                </a:solidFill>
              </a:rPr>
              <a:t>Типичные недостатки корпоративных политик в области энергоменеджмента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57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32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7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Рамки и границы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21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Ловушка выжившего самолета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3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48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6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Внедрение и эксплуатация</a:t>
            </a:r>
            <a:endParaRPr lang="en-IE" altLang="ru-RU" sz="40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1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5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Ответственные. Схема взаимодействия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9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Рабочая группа – запускает СЭнМ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61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Вовлеченность: персоналии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141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4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Цикличность менеджмента. Цикл Деминга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3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Служба по энергоменеджменту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01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Служба по энергоменеджменту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455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Роли и ответственные – таблица.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Роли – в колонках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0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Роли и ответственные – таблица.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Действия – в строках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9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Роли и ответственные – таблица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67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Важно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71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66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Документация</a:t>
            </a:r>
            <a:endParaRPr lang="en-IE" altLang="ru-RU" sz="40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00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20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Работа с поставщиками</a:t>
            </a:r>
            <a:endParaRPr lang="en-IE" altLang="ru-RU" sz="40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75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555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Что такое внутренний аудит</a:t>
            </a:r>
            <a:endParaRPr lang="en-IE" altLang="ru-RU" sz="40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67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Проверка СЭнМ (внутренний аудит)</a:t>
            </a:r>
            <a:endParaRPr lang="en-IE" altLang="ru-RU" sz="40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04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854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Энергетический анализ. Базовая линия. Энергетические показатели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51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Принципы энергоменеджмента (</a:t>
            </a:r>
            <a:r>
              <a:rPr lang="en-US" sz="2800" b="1" smtClean="0">
                <a:solidFill>
                  <a:srgbClr val="C00000"/>
                </a:solidFill>
              </a:rPr>
              <a:t>ISO 50001:2011)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39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altLang="ru-RU" sz="3600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Планирование</a:t>
            </a:r>
            <a:endParaRPr lang="en-IE" altLang="ru-RU" sz="3600" b="1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48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Список правовых требований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614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Энергетический анализ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975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C00000"/>
                </a:solidFill>
              </a:rPr>
              <a:t>Энергетический анализ хозяйственной деятельности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8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Общие принципы систем менеджмента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и особенности энергоменеджмента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94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Два основных типа удельных показателей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4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262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710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Основные этапы ЭАХД на примере промышленного предприятия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66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Основные этапы ЭАХД на примере промышленного предприятия</a:t>
            </a:r>
            <a:r>
              <a:rPr lang="en-US" sz="2800" b="1" smtClean="0">
                <a:solidFill>
                  <a:srgbClr val="C00000"/>
                </a:solidFill>
              </a:rPr>
              <a:t> (</a:t>
            </a:r>
            <a:r>
              <a:rPr lang="ru-RU" sz="2800" b="1" smtClean="0">
                <a:solidFill>
                  <a:srgbClr val="C00000"/>
                </a:solidFill>
              </a:rPr>
              <a:t>аналогично – ИСО)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87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>
                <a:solidFill>
                  <a:srgbClr val="C00000"/>
                </a:solidFill>
              </a:rPr>
              <a:t>Основные этапы ЭАХД на примере промышленного предприятия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65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Примеры показателей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374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461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9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63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541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40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901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651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05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79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Потребление в годовом исчислении, тренд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24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284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Значительные энергопотребители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415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9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Экран (4:3)</PresentationFormat>
  <Paragraphs>128</Paragraphs>
  <Slides>167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167</vt:i4>
      </vt:variant>
    </vt:vector>
  </HeadingPairs>
  <TitlesOfParts>
    <vt:vector size="168" baseType="lpstr">
      <vt:lpstr>Тема Office</vt:lpstr>
      <vt:lpstr>ЭНЕРГЕТИЧЕСКИЙ МЕНЕДЖМЕНТ: ВНЕДРЕНИЕ И АДАПТАЦИЯ СИСТЕМЫ</vt:lpstr>
      <vt:lpstr>Презентация PowerPoint</vt:lpstr>
      <vt:lpstr>Системы менеджмента как источник повышения эффективности и конкурентоспособности предприятия</vt:lpstr>
      <vt:lpstr>Почему системы менеджмента?</vt:lpstr>
      <vt:lpstr>Презентация PowerPoint</vt:lpstr>
      <vt:lpstr>Цикличность менеджмента. Цикл Деминга</vt:lpstr>
      <vt:lpstr>Презентация PowerPoint</vt:lpstr>
      <vt:lpstr>Общие принципы систем менеджмента и особенности энергоменеджмента</vt:lpstr>
      <vt:lpstr>Презентация PowerPoint</vt:lpstr>
      <vt:lpstr>Система энергоменеджмента как универсальный инструмент</vt:lpstr>
      <vt:lpstr>Почему система энергоменеджмента</vt:lpstr>
      <vt:lpstr>Системность vs точечности</vt:lpstr>
      <vt:lpstr>Сравнение подходов</vt:lpstr>
      <vt:lpstr>Результаты: мировой опыт</vt:lpstr>
      <vt:lpstr>Опыт США</vt:lpstr>
      <vt:lpstr>Опыт США</vt:lpstr>
      <vt:lpstr>Результаты: Госдоклад</vt:lpstr>
      <vt:lpstr>Пионеры энергоменеджмента в России</vt:lpstr>
      <vt:lpstr>Презентация PowerPoint</vt:lpstr>
      <vt:lpstr>Презентация PowerPoint</vt:lpstr>
      <vt:lpstr>Рамочный стандарт</vt:lpstr>
      <vt:lpstr>Основные опасения</vt:lpstr>
      <vt:lpstr>Мифы о СЭнМ</vt:lpstr>
      <vt:lpstr>Непрерывные улучшения</vt:lpstr>
      <vt:lpstr>Ваша СЭнМ – это Тесла или Запорожец?</vt:lpstr>
      <vt:lpstr>Понять разницу</vt:lpstr>
      <vt:lpstr>Презентация PowerPoint</vt:lpstr>
      <vt:lpstr>Презентация PowerPoint</vt:lpstr>
      <vt:lpstr>Нет волшебной таблетки</vt:lpstr>
      <vt:lpstr>Зачем?</vt:lpstr>
      <vt:lpstr>Цели внедрения СЭнМ?</vt:lpstr>
      <vt:lpstr>Определения</vt:lpstr>
      <vt:lpstr>Сопутствующие стандарты</vt:lpstr>
      <vt:lpstr>Принципы энергоменеджмента (ISO 50001:2011)</vt:lpstr>
      <vt:lpstr>Сложности и неясности</vt:lpstr>
      <vt:lpstr>Классический цикл энергоменеджмента</vt:lpstr>
      <vt:lpstr>Уроки адаптации принципов энергоменеджмента</vt:lpstr>
      <vt:lpstr>Результаты внедрения</vt:lpstr>
      <vt:lpstr>Презентация PowerPoint</vt:lpstr>
      <vt:lpstr>Рассмотрение отдельных этапов внедрения системы</vt:lpstr>
      <vt:lpstr>Принципы энергоменеджмента (ISO 50001:2011)</vt:lpstr>
      <vt:lpstr>Инструменты обеспечения вовлеченности сотрудников</vt:lpstr>
      <vt:lpstr>Принципы энергоменеджмента (ISO 50001:2011)</vt:lpstr>
      <vt:lpstr>Презентация PowerPoint</vt:lpstr>
      <vt:lpstr>Типичные недостатки корпоративных политик в области энергоменеджмента</vt:lpstr>
      <vt:lpstr>Презентация PowerPoint</vt:lpstr>
      <vt:lpstr>Презентация PowerPoint</vt:lpstr>
      <vt:lpstr>Презентация PowerPoint</vt:lpstr>
      <vt:lpstr>Принципы энергоменеджмента (ISO 50001:2011)</vt:lpstr>
      <vt:lpstr>Рамки и границы</vt:lpstr>
      <vt:lpstr>Ловушка выжившего самолета</vt:lpstr>
      <vt:lpstr>Презентация PowerPoint</vt:lpstr>
      <vt:lpstr>Принципы энергоменеджмента (ISO 50001:2011)</vt:lpstr>
      <vt:lpstr>Внедрение и эксплуатация</vt:lpstr>
      <vt:lpstr>Принципы энергоменеджмента (ISO 50001:2011)</vt:lpstr>
      <vt:lpstr>Ответственные. Схема взаимодействия</vt:lpstr>
      <vt:lpstr>Рабочая группа – запускает СЭнМ</vt:lpstr>
      <vt:lpstr>Вовлеченность: персоналии</vt:lpstr>
      <vt:lpstr>Презентация PowerPoint</vt:lpstr>
      <vt:lpstr>Служба по энергоменеджменту</vt:lpstr>
      <vt:lpstr>Служба по энергоменеджменту</vt:lpstr>
      <vt:lpstr>Роли и ответственные – таблица. Роли – в колонках</vt:lpstr>
      <vt:lpstr>Роли и ответственные – таблица. Действия – в строках</vt:lpstr>
      <vt:lpstr>Роли и ответственные – таблица</vt:lpstr>
      <vt:lpstr>Важно</vt:lpstr>
      <vt:lpstr>Принципы энергоменеджмента (ISO 50001:2011)</vt:lpstr>
      <vt:lpstr>Документация</vt:lpstr>
      <vt:lpstr>Принципы энергоменеджмента (ISO 50001:2011)</vt:lpstr>
      <vt:lpstr>Работа с поставщиками</vt:lpstr>
      <vt:lpstr>Принципы энергоменеджмента (ISO 50001:2011)</vt:lpstr>
      <vt:lpstr>Что такое внутренний аудит</vt:lpstr>
      <vt:lpstr>Проверка СЭнМ (внутренний аудит)</vt:lpstr>
      <vt:lpstr>Принципы энергоменеджмента (ISO 50001:2011)</vt:lpstr>
      <vt:lpstr>Энергетический анализ. Базовая линия. Энергетические показатели</vt:lpstr>
      <vt:lpstr>Принципы энергоменеджмента (ISO 50001:2011)</vt:lpstr>
      <vt:lpstr>Планирование</vt:lpstr>
      <vt:lpstr>Список правовых требований</vt:lpstr>
      <vt:lpstr>Энергетический анализ</vt:lpstr>
      <vt:lpstr>Энергетический анализ хозяйственной деятельности </vt:lpstr>
      <vt:lpstr>Два основных типа удельных показателей</vt:lpstr>
      <vt:lpstr>Презентация PowerPoint</vt:lpstr>
      <vt:lpstr>Презентация PowerPoint</vt:lpstr>
      <vt:lpstr>Основные этапы ЭАХД на примере промышленного предприятия</vt:lpstr>
      <vt:lpstr>Основные этапы ЭАХД на примере промышленного предприятия (аналогично – ИСО)</vt:lpstr>
      <vt:lpstr>Основные этапы ЭАХД на примере промышленного предприятия</vt:lpstr>
      <vt:lpstr>Примеры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Потребление в годовом исчислении, тренд</vt:lpstr>
      <vt:lpstr>Презентация PowerPoint</vt:lpstr>
      <vt:lpstr>Значительные энергопотребители</vt:lpstr>
      <vt:lpstr>Презентация PowerPoint</vt:lpstr>
      <vt:lpstr>Презентация PowerPoint</vt:lpstr>
      <vt:lpstr>«Удельники тоже врут»</vt:lpstr>
      <vt:lpstr>Формирование базовой линии энергопотребления</vt:lpstr>
      <vt:lpstr>EnPI и его декомпозиция </vt:lpstr>
      <vt:lpstr>Значимые  энергопотребители</vt:lpstr>
      <vt:lpstr>Критические операционные параметры</vt:lpstr>
      <vt:lpstr>Операционный контроль</vt:lpstr>
      <vt:lpstr>Операционный контроль</vt:lpstr>
      <vt:lpstr>Технический аудит (проверка)</vt:lpstr>
      <vt:lpstr>Презентация PowerPoint</vt:lpstr>
      <vt:lpstr>Список возможностей</vt:lpstr>
      <vt:lpstr>Источники для выявления возможностей улучшения</vt:lpstr>
      <vt:lpstr>Вариант приоритизации</vt:lpstr>
      <vt:lpstr>Презентация PowerPoint</vt:lpstr>
      <vt:lpstr>«Удельники тоже врут»</vt:lpstr>
      <vt:lpstr>Энергия на единицу продукции</vt:lpstr>
      <vt:lpstr>Презентация PowerPoint</vt:lpstr>
      <vt:lpstr>Какие у нас варианты?</vt:lpstr>
      <vt:lpstr>Регрессионный анализ – ключевые аспекты</vt:lpstr>
      <vt:lpstr>Презентация PowerPoint</vt:lpstr>
      <vt:lpstr>Потребление газа котельной</vt:lpstr>
      <vt:lpstr>Учет погодного фактора</vt:lpstr>
      <vt:lpstr>Презентация PowerPoint</vt:lpstr>
      <vt:lpstr>Презентация PowerPoint</vt:lpstr>
      <vt:lpstr>Построение регрессионной модели</vt:lpstr>
      <vt:lpstr>Презентация PowerPoint</vt:lpstr>
      <vt:lpstr>Презентация PowerPoint</vt:lpstr>
      <vt:lpstr>Построение регрессионной модели</vt:lpstr>
      <vt:lpstr>Расчет ожидаемого потребления</vt:lpstr>
      <vt:lpstr>Величина экономии арифметически</vt:lpstr>
      <vt:lpstr>Сравнение EnPI и факта</vt:lpstr>
      <vt:lpstr>Более сложные случаи</vt:lpstr>
      <vt:lpstr>Презентация PowerPoint</vt:lpstr>
      <vt:lpstr>Многофакторная регрессия. Проверка достоверности модели</vt:lpstr>
      <vt:lpstr>Презентация PowerPoint</vt:lpstr>
      <vt:lpstr>Измерения и верификация:  в чем суть</vt:lpstr>
      <vt:lpstr>Кому это надо</vt:lpstr>
      <vt:lpstr>Стороны энергосервисного договора</vt:lpstr>
      <vt:lpstr>Регулируемые организации</vt:lpstr>
      <vt:lpstr>Органам МСУ, РОИВ, ГРБС</vt:lpstr>
      <vt:lpstr>Решаемые задачи</vt:lpstr>
      <vt:lpstr>Потребление газа котельной</vt:lpstr>
      <vt:lpstr>Как сравнить?</vt:lpstr>
      <vt:lpstr>Первоисточники и НПА</vt:lpstr>
      <vt:lpstr>Величина экономии арифметически</vt:lpstr>
      <vt:lpstr>Ожидаемое потребление = скорректированная базовая линия</vt:lpstr>
      <vt:lpstr>Разница = величина экономии</vt:lpstr>
      <vt:lpstr>Общие элементы с другими системами менеджмента </vt:lpstr>
      <vt:lpstr>Специфические элементы энергоменджмента</vt:lpstr>
      <vt:lpstr>Нужен ли сертификат</vt:lpstr>
      <vt:lpstr>Carbon Trust: матрица энергоменеджмента ( I )</vt:lpstr>
      <vt:lpstr>Carbon Trust: матрица энергоменеджмента (II)</vt:lpstr>
      <vt:lpstr>Политика</vt:lpstr>
      <vt:lpstr>Организационные аспекты</vt:lpstr>
      <vt:lpstr>Обучение и подготовка персонала</vt:lpstr>
      <vt:lpstr>Коммуникации (обмен информацией)</vt:lpstr>
      <vt:lpstr>Инвестиции </vt:lpstr>
      <vt:lpstr>Пример оценки СЭнМ</vt:lpstr>
      <vt:lpstr>Пример оценки СЭнМ: лепестковая диаграмма</vt:lpstr>
      <vt:lpstr>Не едет?..</vt:lpstr>
      <vt:lpstr>Урок 1. Нет волшебной таблетки!</vt:lpstr>
      <vt:lpstr>Урок 2. Энергоменеджмент –  не про технологии</vt:lpstr>
      <vt:lpstr>Урок 3. Себя не обманешь</vt:lpstr>
      <vt:lpstr>Урок 4. Велосипед у всех разный</vt:lpstr>
      <vt:lpstr>Урок 5. Система как часть системы</vt:lpstr>
      <vt:lpstr>Урок 6. Учиться и делиться</vt:lpstr>
      <vt:lpstr>Урок 7. Не ждать готовых решений</vt:lpstr>
      <vt:lpstr>Всё получится!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ЭНЕРГЕТИЧЕСКИЙ МЕНЕДЖМЕНТ: ВНЕДРЕНИЕ И АДАПТАЦИЯ СИСТЕМЫ</dc:title>
  <dc:creator>Maria Stepanova</dc:creator>
  <cp:lastModifiedBy>Maria Stepanova</cp:lastModifiedBy>
  <cp:revision>1</cp:revision>
  <dcterms:created xsi:type="dcterms:W3CDTF">2016-07-10T07:00:02Z</dcterms:created>
  <dcterms:modified xsi:type="dcterms:W3CDTF">2016-07-10T07:00:02Z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10234467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